
<file path=[Content_Types].xml><?xml version="1.0" encoding="utf-8"?>
<Types xmlns="http://schemas.openxmlformats.org/package/2006/content-types">
  <Default Extension="png" ContentType="image/png"/>
  <Default Extension="mov" ContentType="video/quicktime"/>
  <Default Extension="jpeg" ContentType="image/jpeg"/>
  <Default Extension="rels" ContentType="application/vnd.openxmlformats-package.relationships+xml"/>
  <Default Extension="xml" ContentType="application/xml"/>
  <Default Extension="tif" ContentType="image/t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40"/>
  </p:normalViewPr>
  <p:slideViewPr>
    <p:cSldViewPr snapToGrid="0" snapToObjects="1">
      <p:cViewPr>
        <p:scale>
          <a:sx n="64" d="100"/>
          <a:sy n="64" d="100"/>
        </p:scale>
        <p:origin x="1688" y="7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8" name="Shape 13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Under-representation of one class in the outcome (dependent) variable.</a:t>
            </a:r>
          </a:p>
          <a:p>
            <a:r>
              <a:t>Under-representation of a class in one or more important predictor variables. 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2" name="Shape 15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When should I use PCA?</a:t>
            </a:r>
          </a:p>
          <a:p>
            <a:r>
              <a:t>Do you want to reduce the number of variables, but aren’t able to identify variables to completely remove from consideration?</a:t>
            </a:r>
          </a:p>
          <a:p>
            <a:r>
              <a:t>Do you want to ensure your variables are independent of one another?</a:t>
            </a:r>
          </a:p>
          <a:p>
            <a:r>
              <a:t>Are you comfortable making your independent variables less interpretable?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与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文本"/>
          <p:cNvSpPr txBox="1"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r>
              <a:t>标题文本</a:t>
            </a:r>
          </a:p>
        </p:txBody>
      </p:sp>
      <p:sp>
        <p:nvSpPr>
          <p:cNvPr id="12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1270000" y="50419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引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>
            <a:spLocks noGrp="1"/>
          </p:cNvSpPr>
          <p:nvPr>
            <p:ph type="body" sz="quarter" idx="13"/>
          </p:nvPr>
        </p:nvSpPr>
        <p:spPr>
          <a:xfrm>
            <a:off x="1270000" y="6362700"/>
            <a:ext cx="10464800" cy="461366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 i="1"/>
            </a:lvl1pPr>
          </a:lstStyle>
          <a:p>
            <a:r>
              <a:t>–Johnny Appleseed</a:t>
            </a:r>
          </a:p>
        </p:txBody>
      </p:sp>
      <p:sp>
        <p:nvSpPr>
          <p:cNvPr id="94" name="“在此键入引文。”"/>
          <p:cNvSpPr txBox="1">
            <a:spLocks noGrp="1"/>
          </p:cNvSpPr>
          <p:nvPr>
            <p:ph type="body" sz="quarter" idx="14"/>
          </p:nvPr>
        </p:nvSpPr>
        <p:spPr>
          <a:xfrm>
            <a:off x="1270000" y="4216400"/>
            <a:ext cx="10464800" cy="7112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4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“在此键入引文。”</a:t>
            </a:r>
          </a:p>
        </p:txBody>
      </p:sp>
      <p:sp>
        <p:nvSpPr>
          <p:cNvPr id="9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图像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水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图像"/>
          <p:cNvSpPr>
            <a:spLocks noGrp="1"/>
          </p:cNvSpPr>
          <p:nvPr>
            <p:ph type="pic" idx="13"/>
          </p:nvPr>
        </p:nvSpPr>
        <p:spPr>
          <a:xfrm>
            <a:off x="1625600" y="673100"/>
            <a:ext cx="9753600" cy="5905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标题文本"/>
          <p:cNvSpPr txBox="1">
            <a:spLocks noGrp="1"/>
          </p:cNvSpPr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r>
              <a:t>标题文本</a:t>
            </a:r>
          </a:p>
        </p:txBody>
      </p:sp>
      <p:sp>
        <p:nvSpPr>
          <p:cNvPr id="22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1270000" y="81534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 - 居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标题文本"/>
          <p:cNvSpPr txBox="1">
            <a:spLocks noGrp="1"/>
          </p:cNvSpPr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垂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图像"/>
          <p:cNvSpPr>
            <a:spLocks noGrp="1"/>
          </p:cNvSpPr>
          <p:nvPr>
            <p:ph type="pic" sz="half" idx="13"/>
          </p:nvPr>
        </p:nvSpPr>
        <p:spPr>
          <a:xfrm>
            <a:off x="6718300" y="635000"/>
            <a:ext cx="5334000" cy="8216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标题文本"/>
          <p:cNvSpPr txBox="1">
            <a:spLocks noGrp="1"/>
          </p:cNvSpPr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标题文本</a:t>
            </a:r>
          </a:p>
        </p:txBody>
      </p:sp>
      <p:sp>
        <p:nvSpPr>
          <p:cNvPr id="40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952500" y="4724400"/>
            <a:ext cx="5334000" cy="4114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 - 顶部对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4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57" name="正文级别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8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、项目符号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图像"/>
          <p:cNvSpPr>
            <a:spLocks noGrp="1"/>
          </p:cNvSpPr>
          <p:nvPr>
            <p:ph type="pic" sz="half" idx="13"/>
          </p:nvPr>
        </p:nvSpPr>
        <p:spPr>
          <a:xfrm>
            <a:off x="6718300" y="25908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67" name="正文级别 1…"/>
          <p:cNvSpPr txBox="1">
            <a:spLocks noGrp="1"/>
          </p:cNvSpPr>
          <p:nvPr>
            <p:ph type="body" sz="half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68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6328884" y="9296400"/>
            <a:ext cx="340259" cy="342900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正文级别 1…"/>
          <p:cNvSpPr txBox="1">
            <a:spLocks noGrp="1"/>
          </p:cNvSpPr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6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3 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图像"/>
          <p:cNvSpPr>
            <a:spLocks noGrp="1"/>
          </p:cNvSpPr>
          <p:nvPr>
            <p:ph type="pic" sz="quarter" idx="13"/>
          </p:nvPr>
        </p:nvSpPr>
        <p:spPr>
          <a:xfrm>
            <a:off x="6718300" y="50927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图像"/>
          <p:cNvSpPr>
            <a:spLocks noGrp="1"/>
          </p:cNvSpPr>
          <p:nvPr>
            <p:ph type="pic" sz="quarter" idx="14"/>
          </p:nvPr>
        </p:nvSpPr>
        <p:spPr>
          <a:xfrm>
            <a:off x="6718300" y="8890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图像"/>
          <p:cNvSpPr>
            <a:spLocks noGrp="1"/>
          </p:cNvSpPr>
          <p:nvPr>
            <p:ph type="pic" sz="half" idx="15"/>
          </p:nvPr>
        </p:nvSpPr>
        <p:spPr>
          <a:xfrm>
            <a:off x="952500" y="889000"/>
            <a:ext cx="5334000" cy="7975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文本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标题文本</a:t>
            </a:r>
          </a:p>
        </p:txBody>
      </p:sp>
      <p:sp>
        <p:nvSpPr>
          <p:cNvPr id="3" name="正文级别 1…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6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gyqi@ion.ac.c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"/><Relationship Id="rId2" Type="http://schemas.openxmlformats.org/officeDocument/2006/relationships/image" Target="../media/image10.t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t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"/><Relationship Id="rId2" Type="http://schemas.openxmlformats.org/officeDocument/2006/relationships/image" Target="../media/image13.ti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《生物医学统计学》讨论课"/>
          <p:cNvSpPr txBox="1">
            <a:spLocks noGrp="1"/>
          </p:cNvSpPr>
          <p:nvPr>
            <p:ph type="ctrTitle"/>
          </p:nvPr>
        </p:nvSpPr>
        <p:spPr>
          <a:xfrm>
            <a:off x="15081" y="2586856"/>
            <a:ext cx="12974638" cy="1404888"/>
          </a:xfrm>
          <a:prstGeom prst="rect">
            <a:avLst/>
          </a:prstGeom>
        </p:spPr>
        <p:txBody>
          <a:bodyPr/>
          <a:lstStyle>
            <a:lvl1pPr defTabSz="537463">
              <a:defRPr sz="7360"/>
            </a:lvl1pPr>
          </a:lstStyle>
          <a:p>
            <a:r>
              <a:t>《生物医学统计学》讨论课</a:t>
            </a:r>
          </a:p>
        </p:txBody>
      </p:sp>
      <p:sp>
        <p:nvSpPr>
          <p:cNvPr id="120" name="齐光耀…"/>
          <p:cNvSpPr txBox="1">
            <a:spLocks noGrp="1"/>
          </p:cNvSpPr>
          <p:nvPr>
            <p:ph type="subTitle" sz="quarter" idx="1"/>
          </p:nvPr>
        </p:nvSpPr>
        <p:spPr>
          <a:xfrm>
            <a:off x="1270000" y="6078921"/>
            <a:ext cx="10464800" cy="1130301"/>
          </a:xfrm>
          <a:prstGeom prst="rect">
            <a:avLst/>
          </a:prstGeom>
        </p:spPr>
        <p:txBody>
          <a:bodyPr/>
          <a:lstStyle/>
          <a:p>
            <a:pPr defTabSz="315468">
              <a:defRPr sz="1998"/>
            </a:pPr>
            <a:r>
              <a:t>齐光耀</a:t>
            </a:r>
          </a:p>
          <a:p>
            <a:pPr defTabSz="315468">
              <a:defRPr sz="1998"/>
            </a:pPr>
            <a:r>
              <a:rPr u="sng">
                <a:hlinkClick r:id="rId2"/>
              </a:rPr>
              <a:t>gyqi@ion.ac.cn</a:t>
            </a:r>
          </a:p>
          <a:p>
            <a:pPr defTabSz="315468">
              <a:defRPr sz="1998"/>
            </a:pPr>
            <a:r>
              <a:t>2019年3月27日</a:t>
            </a:r>
          </a:p>
        </p:txBody>
      </p:sp>
      <p:sp>
        <p:nvSpPr>
          <p:cNvPr id="121" name="幻灯片编号"/>
          <p:cNvSpPr txBox="1">
            <a:spLocks noGrp="1"/>
          </p:cNvSpPr>
          <p:nvPr>
            <p:ph type="sldNum" sz="quarter" idx="4294967295"/>
          </p:nvPr>
        </p:nvSpPr>
        <p:spPr>
          <a:xfrm>
            <a:off x="6385373" y="9296400"/>
            <a:ext cx="227280" cy="32430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86CB4B4D-7CA3-9044-876B-883B54F8677D}" type="slidenum">
              <a:t>1</a:t>
            </a:fld>
            <a:endParaRPr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30400" y="1447800"/>
            <a:ext cx="9144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66" name="幻灯片编号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10</a:t>
            </a:fld>
            <a:endParaRPr/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Basic statistics concep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6000"/>
            </a:lvl1pPr>
          </a:lstStyle>
          <a:p>
            <a:r>
              <a:t>Basic statistics concepts</a:t>
            </a:r>
          </a:p>
        </p:txBody>
      </p:sp>
      <p:sp>
        <p:nvSpPr>
          <p:cNvPr id="169" name="Probability Distributions"/>
          <p:cNvSpPr txBox="1">
            <a:spLocks noGrp="1"/>
          </p:cNvSpPr>
          <p:nvPr>
            <p:ph type="body" sz="quarter" idx="1"/>
          </p:nvPr>
        </p:nvSpPr>
        <p:spPr>
          <a:xfrm>
            <a:off x="126355" y="2590800"/>
            <a:ext cx="6160145" cy="1251447"/>
          </a:xfrm>
          <a:prstGeom prst="rect">
            <a:avLst/>
          </a:prstGeom>
        </p:spPr>
        <p:txBody>
          <a:bodyPr/>
          <a:lstStyle>
            <a:lvl1pPr marL="565727" indent="-565727"/>
          </a:lstStyle>
          <a:p>
            <a:r>
              <a:t>Probability Distributions</a:t>
            </a:r>
          </a:p>
        </p:txBody>
      </p:sp>
      <p:pic>
        <p:nvPicPr>
          <p:cNvPr id="170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2349" y="4020046"/>
            <a:ext cx="3427151" cy="2672850"/>
          </a:xfrm>
          <a:prstGeom prst="rect">
            <a:avLst/>
          </a:prstGeom>
          <a:ln w="12700">
            <a:miter lim="400000"/>
          </a:ln>
        </p:spPr>
      </p:pic>
      <p:pic>
        <p:nvPicPr>
          <p:cNvPr id="171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746500" y="3934070"/>
            <a:ext cx="4445000" cy="2844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2" name="图像" descr="图像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218451" y="4067941"/>
            <a:ext cx="4813543" cy="2524586"/>
          </a:xfrm>
          <a:prstGeom prst="rect">
            <a:avLst/>
          </a:prstGeom>
          <a:ln w="12700">
            <a:miter lim="400000"/>
          </a:ln>
        </p:spPr>
      </p:pic>
      <p:sp>
        <p:nvSpPr>
          <p:cNvPr id="173" name="Common Probability Distributions. Uniform (left), Normal (middle), Poisson (right)"/>
          <p:cNvSpPr txBox="1"/>
          <p:nvPr/>
        </p:nvSpPr>
        <p:spPr>
          <a:xfrm>
            <a:off x="69697" y="6870694"/>
            <a:ext cx="12865406" cy="5234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3200"/>
              </a:spcBef>
              <a:defRPr sz="2800" b="0"/>
            </a:lvl1pPr>
          </a:lstStyle>
          <a:p>
            <a:r>
              <a:t>Common Probability Distributions. Uniform (left), Normal (middle), Poisson (right)</a:t>
            </a:r>
          </a:p>
        </p:txBody>
      </p:sp>
      <p:sp>
        <p:nvSpPr>
          <p:cNvPr id="174" name="幻灯片编号"/>
          <p:cNvSpPr txBox="1">
            <a:spLocks noGrp="1"/>
          </p:cNvSpPr>
          <p:nvPr>
            <p:ph type="sldNum" sz="quarter" idx="4294967295"/>
          </p:nvPr>
        </p:nvSpPr>
        <p:spPr>
          <a:xfrm>
            <a:off x="6328884" y="9296400"/>
            <a:ext cx="340259" cy="3429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11</a:t>
            </a:fld>
            <a:endParaRPr/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Basic statistics concep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6000"/>
            </a:lvl1pPr>
          </a:lstStyle>
          <a:p>
            <a:r>
              <a:t>Basic statistics concepts</a:t>
            </a:r>
          </a:p>
        </p:txBody>
      </p:sp>
      <p:sp>
        <p:nvSpPr>
          <p:cNvPr id="177" name="Bayesian Statistics VS. Frequency Statistics"/>
          <p:cNvSpPr txBox="1">
            <a:spLocks noGrp="1"/>
          </p:cNvSpPr>
          <p:nvPr>
            <p:ph type="body" sz="quarter" idx="1"/>
          </p:nvPr>
        </p:nvSpPr>
        <p:spPr>
          <a:xfrm>
            <a:off x="834456" y="2734867"/>
            <a:ext cx="8111567" cy="1358938"/>
          </a:xfrm>
          <a:prstGeom prst="rect">
            <a:avLst/>
          </a:prstGeom>
        </p:spPr>
        <p:txBody>
          <a:bodyPr/>
          <a:lstStyle>
            <a:lvl1pPr marL="388937" indent="-388937"/>
          </a:lstStyle>
          <a:p>
            <a:r>
              <a:t>Bayesian Statistics VS. Frequency Statistics</a:t>
            </a:r>
          </a:p>
        </p:txBody>
      </p:sp>
      <p:pic>
        <p:nvPicPr>
          <p:cNvPr id="178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61100" y="4666515"/>
            <a:ext cx="6248400" cy="2730501"/>
          </a:xfrm>
          <a:prstGeom prst="rect">
            <a:avLst/>
          </a:prstGeom>
          <a:ln w="12700">
            <a:miter lim="400000"/>
          </a:ln>
        </p:spPr>
      </p:pic>
      <p:sp>
        <p:nvSpPr>
          <p:cNvPr id="179" name="幻灯片编号"/>
          <p:cNvSpPr txBox="1">
            <a:spLocks noGrp="1"/>
          </p:cNvSpPr>
          <p:nvPr>
            <p:ph type="sldNum" sz="quarter" idx="4294967295"/>
          </p:nvPr>
        </p:nvSpPr>
        <p:spPr>
          <a:xfrm>
            <a:off x="6328884" y="9296400"/>
            <a:ext cx="340259" cy="3429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12</a:t>
            </a:fld>
            <a:endParaRPr/>
          </a:p>
        </p:txBody>
      </p:sp>
      <p:pic>
        <p:nvPicPr>
          <p:cNvPr id="180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81289" y="4666515"/>
            <a:ext cx="4854222" cy="2730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Outlin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Outline</a:t>
            </a:r>
          </a:p>
        </p:txBody>
      </p:sp>
      <p:sp>
        <p:nvSpPr>
          <p:cNvPr id="124" name="Basic statistics concepts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Basic statistics concepts</a:t>
            </a:r>
          </a:p>
          <a:p>
            <a:pPr marL="833437" lvl="1" indent="-388937">
              <a:spcBef>
                <a:spcPts val="3200"/>
              </a:spcBef>
              <a:defRPr sz="2800"/>
            </a:pPr>
            <a:r>
              <a:t>Statistical Features</a:t>
            </a:r>
          </a:p>
          <a:p>
            <a:pPr marL="833437" lvl="1" indent="-388937">
              <a:spcBef>
                <a:spcPts val="3200"/>
              </a:spcBef>
              <a:defRPr sz="2800"/>
            </a:pPr>
            <a:r>
              <a:t>Over and Under Sampling</a:t>
            </a:r>
          </a:p>
          <a:p>
            <a:pPr marL="833437" lvl="1" indent="-388937">
              <a:spcBef>
                <a:spcPts val="3200"/>
              </a:spcBef>
              <a:defRPr sz="2800"/>
            </a:pPr>
            <a:r>
              <a:t>Dimensionality Reduction</a:t>
            </a:r>
          </a:p>
          <a:p>
            <a:r>
              <a:t>Class discussion</a:t>
            </a:r>
          </a:p>
        </p:txBody>
      </p:sp>
      <p:sp>
        <p:nvSpPr>
          <p:cNvPr id="125" name="幻灯片编号"/>
          <p:cNvSpPr txBox="1">
            <a:spLocks noGrp="1"/>
          </p:cNvSpPr>
          <p:nvPr>
            <p:ph type="sldNum" sz="quarter" idx="4294967295"/>
          </p:nvPr>
        </p:nvSpPr>
        <p:spPr>
          <a:xfrm>
            <a:off x="6385373" y="9296400"/>
            <a:ext cx="227280" cy="32430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</a:t>
            </a:fld>
            <a:endParaRPr/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Basic statistics concep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6000"/>
            </a:lvl1pPr>
          </a:lstStyle>
          <a:p>
            <a:r>
              <a:t>Basic statistics concepts</a:t>
            </a:r>
          </a:p>
        </p:txBody>
      </p:sp>
      <p:sp>
        <p:nvSpPr>
          <p:cNvPr id="128" name="Statistical Features…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>
            <a:lvl1pPr marL="444500" indent="-444500">
              <a:spcBef>
                <a:spcPts val="4200"/>
              </a:spcBef>
              <a:defRPr sz="3200"/>
            </a:lvl1pPr>
            <a:lvl2pPr marL="889000" indent="-444500">
              <a:spcBef>
                <a:spcPts val="4200"/>
              </a:spcBef>
              <a:defRPr sz="3200"/>
            </a:lvl2pPr>
          </a:lstStyle>
          <a:p>
            <a:r>
              <a:t>Statistical Features</a:t>
            </a:r>
          </a:p>
          <a:p>
            <a:pPr lvl="1"/>
            <a:r>
              <a:t>Quantile</a:t>
            </a:r>
          </a:p>
        </p:txBody>
      </p:sp>
      <p:pic>
        <p:nvPicPr>
          <p:cNvPr id="129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429500" y="3384550"/>
            <a:ext cx="4622800" cy="4699000"/>
          </a:xfrm>
          <a:prstGeom prst="rect">
            <a:avLst/>
          </a:prstGeom>
          <a:ln w="12700">
            <a:miter lim="400000"/>
          </a:ln>
        </p:spPr>
      </p:pic>
      <p:sp>
        <p:nvSpPr>
          <p:cNvPr id="130" name="幻灯片编号"/>
          <p:cNvSpPr txBox="1">
            <a:spLocks noGrp="1"/>
          </p:cNvSpPr>
          <p:nvPr>
            <p:ph type="sldNum" sz="quarter" idx="4294967295"/>
          </p:nvPr>
        </p:nvSpPr>
        <p:spPr>
          <a:xfrm>
            <a:off x="6385373" y="9296400"/>
            <a:ext cx="227280" cy="3429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3</a:t>
            </a:fld>
            <a:endParaRPr/>
          </a:p>
        </p:txBody>
      </p:sp>
      <p:sp>
        <p:nvSpPr>
          <p:cNvPr id="131" name="A basic box plot"/>
          <p:cNvSpPr txBox="1"/>
          <p:nvPr/>
        </p:nvSpPr>
        <p:spPr>
          <a:xfrm>
            <a:off x="8515756" y="8207280"/>
            <a:ext cx="2450288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A basic box plot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Basic statistics concep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6000"/>
            </a:lvl1pPr>
          </a:lstStyle>
          <a:p>
            <a:r>
              <a:t>Basic statistics concepts</a:t>
            </a:r>
          </a:p>
        </p:txBody>
      </p:sp>
      <p:sp>
        <p:nvSpPr>
          <p:cNvPr id="134" name="Over and Under Sampling are techniques used for classification problems."/>
          <p:cNvSpPr txBox="1">
            <a:spLocks noGrp="1"/>
          </p:cNvSpPr>
          <p:nvPr>
            <p:ph type="body" sz="quarter" idx="1"/>
          </p:nvPr>
        </p:nvSpPr>
        <p:spPr>
          <a:xfrm>
            <a:off x="0" y="2413734"/>
            <a:ext cx="13004801" cy="982068"/>
          </a:xfrm>
          <a:prstGeom prst="rect">
            <a:avLst/>
          </a:prstGeom>
        </p:spPr>
        <p:txBody>
          <a:bodyPr/>
          <a:lstStyle>
            <a:lvl1pPr marL="404495" indent="-404495" defTabSz="531622">
              <a:spcBef>
                <a:spcPts val="3800"/>
              </a:spcBef>
              <a:defRPr sz="2912"/>
            </a:lvl1pPr>
          </a:lstStyle>
          <a:p>
            <a:r>
              <a:t>Over and Under Sampling are techniques used for classification problems. </a:t>
            </a:r>
          </a:p>
        </p:txBody>
      </p:sp>
      <p:pic>
        <p:nvPicPr>
          <p:cNvPr id="135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98650" y="4993550"/>
            <a:ext cx="9207500" cy="2705101"/>
          </a:xfrm>
          <a:prstGeom prst="rect">
            <a:avLst/>
          </a:prstGeom>
          <a:ln w="12700">
            <a:miter lim="400000"/>
          </a:ln>
        </p:spPr>
      </p:pic>
      <p:sp>
        <p:nvSpPr>
          <p:cNvPr id="136" name="幻灯片编号"/>
          <p:cNvSpPr txBox="1">
            <a:spLocks noGrp="1"/>
          </p:cNvSpPr>
          <p:nvPr>
            <p:ph type="sldNum" sz="quarter" idx="4294967295"/>
          </p:nvPr>
        </p:nvSpPr>
        <p:spPr>
          <a:xfrm>
            <a:off x="6385373" y="9296400"/>
            <a:ext cx="227280" cy="3429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4</a:t>
            </a:fld>
            <a:endParaRPr/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Basic statistics concep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6000"/>
            </a:lvl1pPr>
          </a:lstStyle>
          <a:p>
            <a:r>
              <a:t>Basic statistics concepts</a:t>
            </a:r>
          </a:p>
        </p:txBody>
      </p:sp>
      <p:sp>
        <p:nvSpPr>
          <p:cNvPr id="141" name="Dimensionality Reduction…"/>
          <p:cNvSpPr txBox="1">
            <a:spLocks noGrp="1"/>
          </p:cNvSpPr>
          <p:nvPr>
            <p:ph type="body" sz="half" idx="1"/>
          </p:nvPr>
        </p:nvSpPr>
        <p:spPr>
          <a:xfrm>
            <a:off x="275505" y="2597150"/>
            <a:ext cx="6865790" cy="6286500"/>
          </a:xfrm>
          <a:prstGeom prst="rect">
            <a:avLst/>
          </a:prstGeom>
        </p:spPr>
        <p:txBody>
          <a:bodyPr/>
          <a:lstStyle/>
          <a:p>
            <a:pPr marL="295592" indent="-295592" defTabSz="443991">
              <a:spcBef>
                <a:spcPts val="2400"/>
              </a:spcBef>
              <a:defRPr sz="2128"/>
            </a:pPr>
            <a:r>
              <a:t>Dimensionality Reduction</a:t>
            </a:r>
          </a:p>
          <a:p>
            <a:pPr marL="556598" indent="-450426" defTabSz="443991">
              <a:spcBef>
                <a:spcPts val="2400"/>
              </a:spcBef>
              <a:buClr>
                <a:srgbClr val="595858"/>
              </a:buClr>
              <a:buFont typeface="Helvetica"/>
              <a:defRPr sz="2128"/>
            </a:pPr>
            <a:r>
              <a:t>Space required to store the data is reduced as the number of dimensions comes down</a:t>
            </a:r>
          </a:p>
          <a:p>
            <a:pPr marL="556598" indent="-450426" defTabSz="443991">
              <a:spcBef>
                <a:spcPts val="2400"/>
              </a:spcBef>
              <a:buClr>
                <a:srgbClr val="595858"/>
              </a:buClr>
              <a:buFont typeface="Helvetica"/>
              <a:defRPr sz="2128"/>
            </a:pPr>
            <a:r>
              <a:t>Less dimensions lead to less computation/training time</a:t>
            </a:r>
          </a:p>
          <a:p>
            <a:pPr marL="556598" indent="-450426" defTabSz="443991">
              <a:spcBef>
                <a:spcPts val="2400"/>
              </a:spcBef>
              <a:buClr>
                <a:srgbClr val="595858"/>
              </a:buClr>
              <a:buFont typeface="Helvetica"/>
              <a:defRPr sz="2128"/>
            </a:pPr>
            <a:r>
              <a:t>Some algorithms do not perform well when we have a large dimensions. So reducing these dimensions needs to happen for the algorithm to be useful</a:t>
            </a:r>
          </a:p>
          <a:p>
            <a:pPr marL="556598" indent="-450426" defTabSz="443991">
              <a:spcBef>
                <a:spcPts val="2400"/>
              </a:spcBef>
              <a:buClr>
                <a:srgbClr val="595858"/>
              </a:buClr>
              <a:buFont typeface="Helvetica"/>
              <a:defRPr sz="2128"/>
            </a:pPr>
            <a:r>
              <a:t>It takes care of multicollinearity by removing redundant features. </a:t>
            </a:r>
          </a:p>
          <a:p>
            <a:pPr marL="556598" indent="-450426" defTabSz="443991">
              <a:spcBef>
                <a:spcPts val="2400"/>
              </a:spcBef>
              <a:buClr>
                <a:srgbClr val="595858"/>
              </a:buClr>
              <a:buFont typeface="Helvetica"/>
              <a:defRPr sz="2128"/>
            </a:pPr>
            <a:r>
              <a:t>Visualization.</a:t>
            </a:r>
          </a:p>
          <a:p>
            <a:pPr marL="556598" indent="-450426" defTabSz="443991">
              <a:spcBef>
                <a:spcPts val="2400"/>
              </a:spcBef>
              <a:buClr>
                <a:srgbClr val="595858"/>
              </a:buClr>
              <a:buFont typeface="Helvetica"/>
              <a:defRPr sz="2128"/>
            </a:pPr>
            <a:r>
              <a:t>e.g. PCA</a:t>
            </a:r>
          </a:p>
        </p:txBody>
      </p:sp>
      <p:pic>
        <p:nvPicPr>
          <p:cNvPr id="142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223831" y="2864636"/>
            <a:ext cx="5565069" cy="4024328"/>
          </a:xfrm>
          <a:prstGeom prst="rect">
            <a:avLst/>
          </a:prstGeom>
          <a:ln w="12700">
            <a:miter lim="400000"/>
          </a:ln>
        </p:spPr>
      </p:pic>
      <p:sp>
        <p:nvSpPr>
          <p:cNvPr id="143" name="幻灯片编号"/>
          <p:cNvSpPr txBox="1">
            <a:spLocks noGrp="1"/>
          </p:cNvSpPr>
          <p:nvPr>
            <p:ph type="sldNum" sz="quarter" idx="4294967295"/>
          </p:nvPr>
        </p:nvSpPr>
        <p:spPr>
          <a:xfrm>
            <a:off x="6385373" y="9296400"/>
            <a:ext cx="227280" cy="3429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5</a:t>
            </a:fld>
            <a:endParaRPr/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Basic statistics concept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1047651"/>
          </a:xfrm>
          <a:prstGeom prst="rect">
            <a:avLst/>
          </a:prstGeom>
        </p:spPr>
        <p:txBody>
          <a:bodyPr/>
          <a:lstStyle>
            <a:lvl1pPr>
              <a:defRPr sz="6000"/>
            </a:lvl1pPr>
          </a:lstStyle>
          <a:p>
            <a:r>
              <a:t>Basic statistics concepts</a:t>
            </a:r>
          </a:p>
        </p:txBody>
      </p:sp>
      <p:sp>
        <p:nvSpPr>
          <p:cNvPr id="146" name="Principal component analysis (PCA) is a technique used to emphasize variation and bring out strong patterns in a dataset. It's often used to make data easy to explore and visualize.…"/>
          <p:cNvSpPr txBox="1">
            <a:spLocks noGrp="1"/>
          </p:cNvSpPr>
          <p:nvPr>
            <p:ph type="body" sz="half" idx="4294967295"/>
          </p:nvPr>
        </p:nvSpPr>
        <p:spPr>
          <a:xfrm>
            <a:off x="-966" y="1312653"/>
            <a:ext cx="8473110" cy="3909182"/>
          </a:xfrm>
          <a:prstGeom prst="rect">
            <a:avLst/>
          </a:prstGeom>
        </p:spPr>
        <p:txBody>
          <a:bodyPr/>
          <a:lstStyle/>
          <a:p>
            <a:pPr marL="388937" indent="-388937">
              <a:spcBef>
                <a:spcPts val="3200"/>
              </a:spcBef>
              <a:defRPr sz="2800"/>
            </a:pPr>
            <a:r>
              <a:t>Principal component analysis (PCA) is a technique used to emphasize </a:t>
            </a:r>
            <a:r>
              <a:rPr u="sng"/>
              <a:t>variation</a:t>
            </a:r>
            <a:r>
              <a:t> and bring out strong patterns in a dataset. It's often used to make data easy to explore and visualize.</a:t>
            </a:r>
          </a:p>
          <a:p>
            <a:pPr marL="388937" indent="-388937">
              <a:spcBef>
                <a:spcPts val="3200"/>
              </a:spcBef>
              <a:defRPr sz="2800"/>
            </a:pPr>
            <a:r>
              <a:t>Component axes that maximize the variance.</a:t>
            </a:r>
          </a:p>
        </p:txBody>
      </p:sp>
      <p:sp>
        <p:nvSpPr>
          <p:cNvPr id="147" name="幻灯片编号"/>
          <p:cNvSpPr txBox="1">
            <a:spLocks noGrp="1"/>
          </p:cNvSpPr>
          <p:nvPr>
            <p:ph type="sldNum" sz="quarter" idx="4294967295"/>
          </p:nvPr>
        </p:nvSpPr>
        <p:spPr>
          <a:xfrm>
            <a:off x="6385373" y="9296400"/>
            <a:ext cx="227280" cy="32430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6</a:t>
            </a:fld>
            <a:endParaRPr/>
          </a:p>
        </p:txBody>
      </p:sp>
      <p:pic>
        <p:nvPicPr>
          <p:cNvPr id="148" name="Q7HIP - 小.mov" descr="Q7HIP - 小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8853374" y="3352800"/>
            <a:ext cx="2768601" cy="304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49" name="A step-by-step instruction:…"/>
          <p:cNvSpPr txBox="1"/>
          <p:nvPr/>
        </p:nvSpPr>
        <p:spPr>
          <a:xfrm>
            <a:off x="43657" y="5427224"/>
            <a:ext cx="12917486" cy="41105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spcBef>
                <a:spcPts val="4200"/>
              </a:spcBef>
              <a:defRPr sz="3200" b="0"/>
            </a:pPr>
            <a:r>
              <a:t>A step-by-step instruction: </a:t>
            </a:r>
          </a:p>
          <a:p>
            <a:pPr marL="555625" indent="-555625" algn="l">
              <a:spcBef>
                <a:spcPts val="3200"/>
              </a:spcBef>
              <a:buSzPct val="100000"/>
              <a:buAutoNum type="arabicPeriod"/>
              <a:defRPr sz="2800" b="0"/>
            </a:pPr>
            <a:r>
              <a:t>Organize data as an </a:t>
            </a:r>
            <a:r>
              <a:rPr i="1"/>
              <a:t>m × n </a:t>
            </a:r>
            <a:r>
              <a:t>matrix, where </a:t>
            </a:r>
            <a:r>
              <a:rPr i="1"/>
              <a:t>m</a:t>
            </a:r>
            <a:r>
              <a:t> is the number of measurement types and </a:t>
            </a:r>
            <a:r>
              <a:rPr i="1"/>
              <a:t>n</a:t>
            </a:r>
            <a:r>
              <a:t> is the number of samples. </a:t>
            </a:r>
          </a:p>
          <a:p>
            <a:pPr marL="555625" indent="-555625" algn="l">
              <a:spcBef>
                <a:spcPts val="3200"/>
              </a:spcBef>
              <a:buSzPct val="100000"/>
              <a:buAutoNum type="arabicPeriod"/>
              <a:defRPr sz="2800" b="0"/>
            </a:pPr>
            <a:r>
              <a:t>Subtract off the mean for each measurement type.</a:t>
            </a:r>
          </a:p>
          <a:p>
            <a:pPr marL="555625" indent="-555625" algn="l">
              <a:spcBef>
                <a:spcPts val="3200"/>
              </a:spcBef>
              <a:buSzPct val="100000"/>
              <a:buAutoNum type="arabicPeriod"/>
              <a:defRPr sz="2800" b="0"/>
            </a:pPr>
            <a:r>
              <a:t>Calculate the SVD or the eigenvectors of the covariance. </a:t>
            </a:r>
            <a:endParaRPr sz="1200"/>
          </a:p>
        </p:txBody>
      </p:sp>
      <p:pic>
        <p:nvPicPr>
          <p:cNvPr id="150" name="图像" descr="图像"/>
          <p:cNvPicPr>
            <a:picLocks noChangeAspect="1"/>
          </p:cNvPicPr>
          <p:nvPr/>
        </p:nvPicPr>
        <p:blipFill>
          <a:blip r:embed="rId6">
            <a:extLst/>
          </a:blip>
          <a:srcRect t="28176" r="57999" b="16126"/>
          <a:stretch>
            <a:fillRect/>
          </a:stretch>
        </p:blipFill>
        <p:spPr>
          <a:xfrm>
            <a:off x="8799399" y="1212352"/>
            <a:ext cx="2876623" cy="193822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899999" fill="hold"/>
                                        <p:tgtEl>
                                          <p:spTgt spid="14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11" fill="hold" display="0">
                  <p:stCondLst>
                    <p:cond delay="indefinite"/>
                  </p:stCondLst>
                </p:cTn>
                <p:tgtEl>
                  <p:spTgt spid="148"/>
                </p:tgtEl>
              </p:cMediaNode>
            </p:video>
          </p:childTnLst>
        </p:cTn>
      </p:par>
    </p:tnLst>
    <p:bldLst>
      <p:bldP spid="149" grpId="2" animBg="1" advAuto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Class discussion"/>
          <p:cNvSpPr txBox="1">
            <a:spLocks noGrp="1"/>
          </p:cNvSpPr>
          <p:nvPr>
            <p:ph type="title"/>
          </p:nvPr>
        </p:nvSpPr>
        <p:spPr>
          <a:xfrm>
            <a:off x="952500" y="12700"/>
            <a:ext cx="11099800" cy="1469639"/>
          </a:xfrm>
          <a:prstGeom prst="rect">
            <a:avLst/>
          </a:prstGeom>
        </p:spPr>
        <p:txBody>
          <a:bodyPr/>
          <a:lstStyle>
            <a:lvl1pPr>
              <a:defRPr sz="6000"/>
            </a:lvl1pPr>
          </a:lstStyle>
          <a:p>
            <a:r>
              <a:t>Class discussion</a:t>
            </a:r>
          </a:p>
        </p:txBody>
      </p:sp>
      <p:sp>
        <p:nvSpPr>
          <p:cNvPr id="155" name="幻灯片编号"/>
          <p:cNvSpPr txBox="1">
            <a:spLocks noGrp="1"/>
          </p:cNvSpPr>
          <p:nvPr>
            <p:ph type="sldNum" sz="quarter" idx="4294967295"/>
          </p:nvPr>
        </p:nvSpPr>
        <p:spPr>
          <a:xfrm>
            <a:off x="6385373" y="9296400"/>
            <a:ext cx="227280" cy="32430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7</a:t>
            </a:fld>
            <a:endParaRPr/>
          </a:p>
        </p:txBody>
      </p:sp>
      <p:sp>
        <p:nvSpPr>
          <p:cNvPr id="156" name="10min"/>
          <p:cNvSpPr txBox="1">
            <a:spLocks noGrp="1"/>
          </p:cNvSpPr>
          <p:nvPr>
            <p:ph type="body" sz="quarter" idx="4294967295"/>
          </p:nvPr>
        </p:nvSpPr>
        <p:spPr>
          <a:xfrm>
            <a:off x="867970" y="2597150"/>
            <a:ext cx="1817936" cy="6286500"/>
          </a:xfrm>
          <a:prstGeom prst="rect">
            <a:avLst/>
          </a:prstGeom>
        </p:spPr>
        <p:txBody>
          <a:bodyPr/>
          <a:lstStyle/>
          <a:p>
            <a:r>
              <a:t>10min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4D66D81-7E5E-4E44-AFFE-1368D7C99C9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61" t="16441" r="9069" b="4482"/>
          <a:stretch/>
        </p:blipFill>
        <p:spPr>
          <a:xfrm>
            <a:off x="4136335" y="1392446"/>
            <a:ext cx="7915965" cy="7491204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30400" y="1447800"/>
            <a:ext cx="9144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60" name="幻灯片编号"/>
          <p:cNvSpPr txBox="1">
            <a:spLocks noGrp="1"/>
          </p:cNvSpPr>
          <p:nvPr>
            <p:ph type="sldNum" sz="quarter" idx="4294967295"/>
          </p:nvPr>
        </p:nvSpPr>
        <p:spPr>
          <a:xfrm>
            <a:off x="6385373" y="9296400"/>
            <a:ext cx="227280" cy="32430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8</a:t>
            </a:fld>
            <a:endParaRPr/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30400" y="1447800"/>
            <a:ext cx="9144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63" name="幻灯片编号"/>
          <p:cNvSpPr txBox="1">
            <a:spLocks noGrp="1"/>
          </p:cNvSpPr>
          <p:nvPr>
            <p:ph type="sldNum" sz="quarter" idx="4294967295"/>
          </p:nvPr>
        </p:nvSpPr>
        <p:spPr>
          <a:xfrm>
            <a:off x="6385373" y="9296400"/>
            <a:ext cx="227280" cy="32430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9</a:t>
            </a:fld>
            <a:endParaRPr/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331</Words>
  <Application>Microsoft Macintosh PowerPoint</Application>
  <PresentationFormat>自定义</PresentationFormat>
  <Paragraphs>56</Paragraphs>
  <Slides>12</Slides>
  <Notes>2</Notes>
  <HiddenSlides>0</HiddenSlides>
  <MMClips>1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19" baseType="lpstr">
      <vt:lpstr>Helvetica</vt:lpstr>
      <vt:lpstr>Helvetica Light</vt:lpstr>
      <vt:lpstr>Helvetica Neue</vt:lpstr>
      <vt:lpstr>Helvetica Neue Light</vt:lpstr>
      <vt:lpstr>Helvetica Neue Medium</vt:lpstr>
      <vt:lpstr>Helvetica Neue Thin</vt:lpstr>
      <vt:lpstr>White</vt:lpstr>
      <vt:lpstr>《生物医学统计学》讨论课</vt:lpstr>
      <vt:lpstr>Outline</vt:lpstr>
      <vt:lpstr>Basic statistics concepts</vt:lpstr>
      <vt:lpstr>Basic statistics concepts</vt:lpstr>
      <vt:lpstr>Basic statistics concepts</vt:lpstr>
      <vt:lpstr>Basic statistics concepts</vt:lpstr>
      <vt:lpstr>Class discussion</vt:lpstr>
      <vt:lpstr>PowerPoint 演示文稿</vt:lpstr>
      <vt:lpstr>PowerPoint 演示文稿</vt:lpstr>
      <vt:lpstr>PowerPoint 演示文稿</vt:lpstr>
      <vt:lpstr>Basic statistics concepts</vt:lpstr>
      <vt:lpstr>Basic statistics concepts</vt:lpstr>
    </vt:vector>
  </TitlesOfParts>
  <LinksUpToDate>false</LinksUpToDate>
  <SharedDoc>false</SharedDoc>
  <HyperlinksChanged>false</HyperlinksChanged>
  <AppVersion>16.0009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《生物医学统计学》讨论课</dc:title>
  <cp:lastModifiedBy>齐 光耀</cp:lastModifiedBy>
  <cp:revision>1</cp:revision>
  <dcterms:modified xsi:type="dcterms:W3CDTF">2019-03-26T15:16:34Z</dcterms:modified>
</cp:coreProperties>
</file>